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4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F890-38EC-4F77-BC7D-B6F924AF887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4059-1051-4A2A-8212-A2C0256C5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2346D-B25C-4A93-8DD3-A509BEDF75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907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907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907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907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907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64B53B-AC57-4F3F-B818-E273553CF5F0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2BEA57E-6FF4-478C-A6EC-CDAA2813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Tm="9079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3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019800" cy="138684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Franklin Gothic Demi" pitchFamily="34" charset="0"/>
                <a:cs typeface="Andalus" pitchFamily="2" charset="-78"/>
              </a:rPr>
              <a:t>Hello!</a:t>
            </a:r>
            <a:endParaRPr lang="en-US" sz="540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Franklin Gothic Demi" pitchFamily="34" charset="0"/>
              <a:cs typeface="Andalus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57200"/>
            <a:ext cx="2971800" cy="395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rebmanconsulting.com/Images/VicandRome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286000"/>
            <a:ext cx="3150972" cy="3886200"/>
          </a:xfrm>
          <a:prstGeom prst="rect">
            <a:avLst/>
          </a:prstGeom>
          <a:noFill/>
        </p:spPr>
      </p:pic>
      <p:pic>
        <p:nvPicPr>
          <p:cNvPr id="4" name="PP2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57600" y="4876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905000"/>
            <a:ext cx="9220200" cy="1399032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9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Most organizations do the opposite!</a:t>
            </a:r>
            <a:br>
              <a:rPr lang="en-US" sz="49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sz="49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/>
            </a:r>
            <a:br>
              <a:rPr lang="en-US" sz="49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sz="49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Do </a:t>
            </a:r>
            <a:r>
              <a:rPr lang="en-US" sz="60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NOT</a:t>
            </a:r>
            <a:r>
              <a:rPr lang="en-US" sz="49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 hire based only on:</a:t>
            </a:r>
            <a:r>
              <a:rPr lang="en-US" dirty="0" smtClean="0">
                <a:latin typeface="Franklin Gothic Demi" pitchFamily="34" charset="0"/>
              </a:rPr>
              <a:t/>
            </a:r>
            <a:br>
              <a:rPr lang="en-US" dirty="0" smtClean="0">
                <a:latin typeface="Franklin Gothic Demi" pitchFamily="34" charset="0"/>
              </a:rPr>
            </a:br>
            <a:r>
              <a:rPr lang="en-US" dirty="0" smtClean="0">
                <a:latin typeface="Franklin Gothic Demi" pitchFamily="34" charset="0"/>
              </a:rPr>
              <a:t/>
            </a:r>
            <a:br>
              <a:rPr lang="en-US" dirty="0" smtClean="0">
                <a:latin typeface="Franklin Gothic Demi" pitchFamily="34" charset="0"/>
              </a:rPr>
            </a:br>
            <a:endParaRPr lang="en-US" dirty="0">
              <a:latin typeface="Franklin Gothic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814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>
                <a:latin typeface="Franklin Gothic Demi" pitchFamily="34" charset="0"/>
                <a:cs typeface="Andalus" pitchFamily="2" charset="-78"/>
              </a:rPr>
              <a:t>Education</a:t>
            </a:r>
          </a:p>
          <a:p>
            <a:pPr>
              <a:buFont typeface="Arial" pitchFamily="34" charset="0"/>
              <a:buChar char="•"/>
            </a:pPr>
            <a:endParaRPr lang="en-US" sz="4800" dirty="0" smtClean="0">
              <a:latin typeface="Franklin Gothic Demi" pitchFamily="34" charset="0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4800" dirty="0" smtClean="0">
                <a:latin typeface="Franklin Gothic Demi" pitchFamily="34" charset="0"/>
                <a:cs typeface="Andalus" pitchFamily="2" charset="-78"/>
              </a:rPr>
              <a:t>Credentials</a:t>
            </a:r>
            <a:endParaRPr lang="en-US" sz="48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8839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Franklin Gothic Demi" pitchFamily="34" charset="0"/>
              </a:rPr>
              <a:t>	</a:t>
            </a:r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	</a:t>
            </a:r>
            <a:r>
              <a:rPr lang="en-US" sz="6600" dirty="0" smtClean="0">
                <a:latin typeface="Franklin Gothic Demi" pitchFamily="34" charset="0"/>
                <a:cs typeface="Andalus" pitchFamily="2" charset="-78"/>
              </a:rPr>
              <a:t>The </a:t>
            </a:r>
          </a:p>
          <a:p>
            <a:pPr algn="ctr"/>
            <a:r>
              <a:rPr lang="en-US" sz="6600" dirty="0" smtClean="0">
                <a:latin typeface="Franklin Gothic Demi" pitchFamily="34" charset="0"/>
                <a:cs typeface="Andalus" pitchFamily="2" charset="-78"/>
              </a:rPr>
              <a:t>Bottom </a:t>
            </a:r>
          </a:p>
          <a:p>
            <a:pPr algn="ctr"/>
            <a:r>
              <a:rPr lang="en-US" sz="6600" dirty="0" smtClean="0">
                <a:latin typeface="Franklin Gothic Demi" pitchFamily="34" charset="0"/>
                <a:cs typeface="Andalus" pitchFamily="2" charset="-78"/>
              </a:rPr>
              <a:t>				Line</a:t>
            </a:r>
          </a:p>
          <a:p>
            <a:pPr algn="ctr"/>
            <a:endParaRPr lang="en-US" sz="4000" dirty="0" smtClean="0">
              <a:latin typeface="Franklin Gothic Demi" pitchFamily="34" charset="0"/>
              <a:cs typeface="Andalus" pitchFamily="2" charset="-78"/>
            </a:endParaRPr>
          </a:p>
          <a:p>
            <a:pPr algn="ctr"/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Hire by design. Not by chemistry!</a:t>
            </a:r>
            <a:endParaRPr lang="en-US" sz="40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18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83143" cy="971550"/>
          </a:xfrm>
          <a:prstGeom prst="rect">
            <a:avLst/>
          </a:prstGeom>
        </p:spPr>
      </p:pic>
      <p:pic>
        <p:nvPicPr>
          <p:cNvPr id="7" name="Picture 6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0"/>
            <a:ext cx="2283143" cy="971550"/>
          </a:xfrm>
          <a:prstGeom prst="rect">
            <a:avLst/>
          </a:prstGeom>
        </p:spPr>
      </p:pic>
      <p:pic>
        <p:nvPicPr>
          <p:cNvPr id="8" name="Picture 7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762000"/>
            <a:ext cx="2283143" cy="971550"/>
          </a:xfrm>
          <a:prstGeom prst="rect">
            <a:avLst/>
          </a:prstGeom>
        </p:spPr>
      </p:pic>
      <p:pic>
        <p:nvPicPr>
          <p:cNvPr id="9" name="Picture 8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0" y="685800"/>
            <a:ext cx="2283143" cy="971550"/>
          </a:xfrm>
          <a:prstGeom prst="rect">
            <a:avLst/>
          </a:prstGeom>
        </p:spPr>
      </p:pic>
      <p:pic>
        <p:nvPicPr>
          <p:cNvPr id="10" name="Picture 9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838200"/>
            <a:ext cx="2283143" cy="971550"/>
          </a:xfrm>
          <a:prstGeom prst="rect">
            <a:avLst/>
          </a:prstGeom>
        </p:spPr>
      </p:pic>
      <p:pic>
        <p:nvPicPr>
          <p:cNvPr id="11" name="Picture 10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0"/>
            <a:ext cx="2283143" cy="971550"/>
          </a:xfrm>
          <a:prstGeom prst="rect">
            <a:avLst/>
          </a:prstGeom>
        </p:spPr>
      </p:pic>
      <p:pic>
        <p:nvPicPr>
          <p:cNvPr id="12" name="Picture 11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04800"/>
            <a:ext cx="2283143" cy="971550"/>
          </a:xfrm>
          <a:prstGeom prst="rect">
            <a:avLst/>
          </a:prstGeom>
        </p:spPr>
      </p:pic>
      <p:pic>
        <p:nvPicPr>
          <p:cNvPr id="13" name="Picture 12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0"/>
            <a:ext cx="2283143" cy="971550"/>
          </a:xfrm>
          <a:prstGeom prst="rect">
            <a:avLst/>
          </a:prstGeom>
        </p:spPr>
      </p:pic>
      <p:pic>
        <p:nvPicPr>
          <p:cNvPr id="14" name="Picture 13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-485775"/>
            <a:ext cx="2283143" cy="971550"/>
          </a:xfrm>
          <a:prstGeom prst="rect">
            <a:avLst/>
          </a:prstGeom>
        </p:spPr>
      </p:pic>
      <p:pic>
        <p:nvPicPr>
          <p:cNvPr id="15" name="Picture 14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52400"/>
            <a:ext cx="2283143" cy="971550"/>
          </a:xfrm>
          <a:prstGeom prst="rect">
            <a:avLst/>
          </a:prstGeom>
        </p:spPr>
      </p:pic>
      <p:pic>
        <p:nvPicPr>
          <p:cNvPr id="16" name="Picture 15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066800"/>
            <a:ext cx="2283143" cy="971550"/>
          </a:xfrm>
          <a:prstGeom prst="rect">
            <a:avLst/>
          </a:prstGeom>
        </p:spPr>
      </p:pic>
      <p:pic>
        <p:nvPicPr>
          <p:cNvPr id="17" name="Picture 16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0857" y="609600"/>
            <a:ext cx="2283143" cy="971550"/>
          </a:xfrm>
          <a:prstGeom prst="rect">
            <a:avLst/>
          </a:prstGeom>
        </p:spPr>
      </p:pic>
      <p:pic>
        <p:nvPicPr>
          <p:cNvPr id="18" name="Picture 17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43000"/>
            <a:ext cx="2283143" cy="971550"/>
          </a:xfrm>
          <a:prstGeom prst="rect">
            <a:avLst/>
          </a:prstGeom>
        </p:spPr>
      </p:pic>
      <p:pic>
        <p:nvPicPr>
          <p:cNvPr id="19" name="Picture 18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2428" y="1219200"/>
            <a:ext cx="2283143" cy="971550"/>
          </a:xfrm>
          <a:prstGeom prst="rect">
            <a:avLst/>
          </a:prstGeom>
        </p:spPr>
      </p:pic>
      <p:pic>
        <p:nvPicPr>
          <p:cNvPr id="20" name="Picture 19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1524000"/>
            <a:ext cx="2283143" cy="971550"/>
          </a:xfrm>
          <a:prstGeom prst="rect">
            <a:avLst/>
          </a:prstGeom>
        </p:spPr>
      </p:pic>
      <p:pic>
        <p:nvPicPr>
          <p:cNvPr id="21" name="Picture 20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066800"/>
            <a:ext cx="2283143" cy="971550"/>
          </a:xfrm>
          <a:prstGeom prst="rect">
            <a:avLst/>
          </a:prstGeom>
        </p:spPr>
      </p:pic>
      <p:pic>
        <p:nvPicPr>
          <p:cNvPr id="22" name="Picture 21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676400"/>
            <a:ext cx="2283143" cy="971550"/>
          </a:xfrm>
          <a:prstGeom prst="rect">
            <a:avLst/>
          </a:prstGeom>
        </p:spPr>
      </p:pic>
      <p:pic>
        <p:nvPicPr>
          <p:cNvPr id="23" name="Picture 22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676400"/>
            <a:ext cx="2283143" cy="971550"/>
          </a:xfrm>
          <a:prstGeom prst="rect">
            <a:avLst/>
          </a:prstGeom>
        </p:spPr>
      </p:pic>
      <p:pic>
        <p:nvPicPr>
          <p:cNvPr id="24" name="Picture 23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371600"/>
            <a:ext cx="2283143" cy="971550"/>
          </a:xfrm>
          <a:prstGeom prst="rect">
            <a:avLst/>
          </a:prstGeom>
        </p:spPr>
      </p:pic>
      <p:pic>
        <p:nvPicPr>
          <p:cNvPr id="25" name="Picture 24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828800"/>
            <a:ext cx="2283143" cy="971550"/>
          </a:xfrm>
          <a:prstGeom prst="rect">
            <a:avLst/>
          </a:prstGeom>
        </p:spPr>
      </p:pic>
      <p:pic>
        <p:nvPicPr>
          <p:cNvPr id="26" name="Picture 25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667000"/>
            <a:ext cx="2283143" cy="971550"/>
          </a:xfrm>
          <a:prstGeom prst="rect">
            <a:avLst/>
          </a:prstGeom>
        </p:spPr>
      </p:pic>
      <p:pic>
        <p:nvPicPr>
          <p:cNvPr id="27" name="Picture 26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438400"/>
            <a:ext cx="2283143" cy="971550"/>
          </a:xfrm>
          <a:prstGeom prst="rect">
            <a:avLst/>
          </a:prstGeom>
        </p:spPr>
      </p:pic>
      <p:pic>
        <p:nvPicPr>
          <p:cNvPr id="28" name="Picture 27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828800"/>
            <a:ext cx="2283143" cy="971550"/>
          </a:xfrm>
          <a:prstGeom prst="rect">
            <a:avLst/>
          </a:prstGeom>
        </p:spPr>
      </p:pic>
      <p:pic>
        <p:nvPicPr>
          <p:cNvPr id="29" name="Picture 28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124200"/>
            <a:ext cx="2283143" cy="971550"/>
          </a:xfrm>
          <a:prstGeom prst="rect">
            <a:avLst/>
          </a:prstGeom>
        </p:spPr>
      </p:pic>
      <p:pic>
        <p:nvPicPr>
          <p:cNvPr id="30" name="Picture 29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09800"/>
            <a:ext cx="2283143" cy="971550"/>
          </a:xfrm>
          <a:prstGeom prst="rect">
            <a:avLst/>
          </a:prstGeom>
        </p:spPr>
      </p:pic>
      <p:pic>
        <p:nvPicPr>
          <p:cNvPr id="31" name="Picture 30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895600"/>
            <a:ext cx="2283143" cy="971550"/>
          </a:xfrm>
          <a:prstGeom prst="rect">
            <a:avLst/>
          </a:prstGeom>
        </p:spPr>
      </p:pic>
      <p:pic>
        <p:nvPicPr>
          <p:cNvPr id="32" name="Picture 31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2283143" cy="971550"/>
          </a:xfrm>
          <a:prstGeom prst="rect">
            <a:avLst/>
          </a:prstGeom>
        </p:spPr>
      </p:pic>
      <p:pic>
        <p:nvPicPr>
          <p:cNvPr id="33" name="Picture 32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590800"/>
            <a:ext cx="2283143" cy="971550"/>
          </a:xfrm>
          <a:prstGeom prst="rect">
            <a:avLst/>
          </a:prstGeom>
        </p:spPr>
      </p:pic>
      <p:pic>
        <p:nvPicPr>
          <p:cNvPr id="34" name="Picture 33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9600" y="2362200"/>
            <a:ext cx="2283143" cy="971550"/>
          </a:xfrm>
          <a:prstGeom prst="rect">
            <a:avLst/>
          </a:prstGeom>
        </p:spPr>
      </p:pic>
      <p:pic>
        <p:nvPicPr>
          <p:cNvPr id="35" name="Picture 34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200400"/>
            <a:ext cx="2283143" cy="971550"/>
          </a:xfrm>
          <a:prstGeom prst="rect">
            <a:avLst/>
          </a:prstGeom>
        </p:spPr>
      </p:pic>
      <p:pic>
        <p:nvPicPr>
          <p:cNvPr id="36" name="Picture 35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810000"/>
            <a:ext cx="2283143" cy="971550"/>
          </a:xfrm>
          <a:prstGeom prst="rect">
            <a:avLst/>
          </a:prstGeom>
        </p:spPr>
      </p:pic>
      <p:pic>
        <p:nvPicPr>
          <p:cNvPr id="37" name="Picture 36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429000"/>
            <a:ext cx="2283143" cy="971550"/>
          </a:xfrm>
          <a:prstGeom prst="rect">
            <a:avLst/>
          </a:prstGeom>
        </p:spPr>
      </p:pic>
      <p:pic>
        <p:nvPicPr>
          <p:cNvPr id="38" name="Picture 37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3400" y="3200400"/>
            <a:ext cx="2283143" cy="971550"/>
          </a:xfrm>
          <a:prstGeom prst="rect">
            <a:avLst/>
          </a:prstGeom>
        </p:spPr>
      </p:pic>
      <p:pic>
        <p:nvPicPr>
          <p:cNvPr id="39" name="Picture 38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257800"/>
            <a:ext cx="2283143" cy="971550"/>
          </a:xfrm>
          <a:prstGeom prst="rect">
            <a:avLst/>
          </a:prstGeom>
        </p:spPr>
      </p:pic>
      <p:pic>
        <p:nvPicPr>
          <p:cNvPr id="40" name="Picture 39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72225"/>
            <a:ext cx="2283143" cy="971550"/>
          </a:xfrm>
          <a:prstGeom prst="rect">
            <a:avLst/>
          </a:prstGeom>
        </p:spPr>
      </p:pic>
      <p:pic>
        <p:nvPicPr>
          <p:cNvPr id="41" name="Picture 40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3400" y="5715000"/>
            <a:ext cx="2283143" cy="971550"/>
          </a:xfrm>
          <a:prstGeom prst="rect">
            <a:avLst/>
          </a:prstGeom>
        </p:spPr>
      </p:pic>
      <p:pic>
        <p:nvPicPr>
          <p:cNvPr id="42" name="Picture 41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4800600"/>
            <a:ext cx="2283143" cy="971550"/>
          </a:xfrm>
          <a:prstGeom prst="rect">
            <a:avLst/>
          </a:prstGeom>
        </p:spPr>
      </p:pic>
      <p:pic>
        <p:nvPicPr>
          <p:cNvPr id="43" name="Picture 42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419600"/>
            <a:ext cx="2283143" cy="971550"/>
          </a:xfrm>
          <a:prstGeom prst="rect">
            <a:avLst/>
          </a:prstGeom>
        </p:spPr>
      </p:pic>
      <p:pic>
        <p:nvPicPr>
          <p:cNvPr id="44" name="Picture 43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343400"/>
            <a:ext cx="2283143" cy="971550"/>
          </a:xfrm>
          <a:prstGeom prst="rect">
            <a:avLst/>
          </a:prstGeom>
        </p:spPr>
      </p:pic>
      <p:pic>
        <p:nvPicPr>
          <p:cNvPr id="45" name="Picture 44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343400"/>
            <a:ext cx="2283143" cy="971550"/>
          </a:xfrm>
          <a:prstGeom prst="rect">
            <a:avLst/>
          </a:prstGeom>
        </p:spPr>
      </p:pic>
      <p:pic>
        <p:nvPicPr>
          <p:cNvPr id="46" name="Picture 45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00"/>
            <a:ext cx="2283143" cy="971550"/>
          </a:xfrm>
          <a:prstGeom prst="rect">
            <a:avLst/>
          </a:prstGeom>
        </p:spPr>
      </p:pic>
      <p:pic>
        <p:nvPicPr>
          <p:cNvPr id="47" name="Picture 46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4038600"/>
            <a:ext cx="2283143" cy="971550"/>
          </a:xfrm>
          <a:prstGeom prst="rect">
            <a:avLst/>
          </a:prstGeom>
        </p:spPr>
      </p:pic>
      <p:pic>
        <p:nvPicPr>
          <p:cNvPr id="48" name="Picture 47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038600"/>
            <a:ext cx="2283143" cy="971550"/>
          </a:xfrm>
          <a:prstGeom prst="rect">
            <a:avLst/>
          </a:prstGeom>
        </p:spPr>
      </p:pic>
      <p:pic>
        <p:nvPicPr>
          <p:cNvPr id="49" name="Picture 48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657600"/>
            <a:ext cx="2283143" cy="971550"/>
          </a:xfrm>
          <a:prstGeom prst="rect">
            <a:avLst/>
          </a:prstGeom>
        </p:spPr>
      </p:pic>
      <p:pic>
        <p:nvPicPr>
          <p:cNvPr id="50" name="Picture 49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581400"/>
            <a:ext cx="2283143" cy="971550"/>
          </a:xfrm>
          <a:prstGeom prst="rect">
            <a:avLst/>
          </a:prstGeom>
        </p:spPr>
      </p:pic>
      <p:pic>
        <p:nvPicPr>
          <p:cNvPr id="51" name="Picture 50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5257800"/>
            <a:ext cx="2283143" cy="971550"/>
          </a:xfrm>
          <a:prstGeom prst="rect">
            <a:avLst/>
          </a:prstGeom>
        </p:spPr>
      </p:pic>
      <p:pic>
        <p:nvPicPr>
          <p:cNvPr id="52" name="Picture 51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876800"/>
            <a:ext cx="2283143" cy="971550"/>
          </a:xfrm>
          <a:prstGeom prst="rect">
            <a:avLst/>
          </a:prstGeom>
        </p:spPr>
      </p:pic>
      <p:pic>
        <p:nvPicPr>
          <p:cNvPr id="53" name="Picture 52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2428" y="4191000"/>
            <a:ext cx="2283143" cy="971550"/>
          </a:xfrm>
          <a:prstGeom prst="rect">
            <a:avLst/>
          </a:prstGeom>
        </p:spPr>
      </p:pic>
      <p:pic>
        <p:nvPicPr>
          <p:cNvPr id="54" name="Picture 53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5181600"/>
            <a:ext cx="2283143" cy="971550"/>
          </a:xfrm>
          <a:prstGeom prst="rect">
            <a:avLst/>
          </a:prstGeom>
        </p:spPr>
      </p:pic>
      <p:pic>
        <p:nvPicPr>
          <p:cNvPr id="55" name="Picture 54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886450"/>
            <a:ext cx="2283143" cy="971550"/>
          </a:xfrm>
          <a:prstGeom prst="rect">
            <a:avLst/>
          </a:prstGeom>
        </p:spPr>
      </p:pic>
      <p:pic>
        <p:nvPicPr>
          <p:cNvPr id="56" name="Picture 55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5638800"/>
            <a:ext cx="2283143" cy="971550"/>
          </a:xfrm>
          <a:prstGeom prst="rect">
            <a:avLst/>
          </a:prstGeom>
        </p:spPr>
      </p:pic>
      <p:pic>
        <p:nvPicPr>
          <p:cNvPr id="57" name="Picture 56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5105400"/>
            <a:ext cx="2283143" cy="971550"/>
          </a:xfrm>
          <a:prstGeom prst="rect">
            <a:avLst/>
          </a:prstGeom>
        </p:spPr>
      </p:pic>
      <p:pic>
        <p:nvPicPr>
          <p:cNvPr id="58" name="Picture 57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5886450"/>
            <a:ext cx="2283143" cy="971550"/>
          </a:xfrm>
          <a:prstGeom prst="rect">
            <a:avLst/>
          </a:prstGeom>
        </p:spPr>
      </p:pic>
      <p:pic>
        <p:nvPicPr>
          <p:cNvPr id="59" name="Picture 58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6019800"/>
            <a:ext cx="2283143" cy="971550"/>
          </a:xfrm>
          <a:prstGeom prst="rect">
            <a:avLst/>
          </a:prstGeom>
        </p:spPr>
      </p:pic>
      <p:pic>
        <p:nvPicPr>
          <p:cNvPr id="60" name="Picture 59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5886450"/>
            <a:ext cx="2283143" cy="971550"/>
          </a:xfrm>
          <a:prstGeom prst="rect">
            <a:avLst/>
          </a:prstGeom>
        </p:spPr>
      </p:pic>
      <p:pic>
        <p:nvPicPr>
          <p:cNvPr id="61" name="Picture 60" descr="1000 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6172200"/>
            <a:ext cx="2283143" cy="971550"/>
          </a:xfrm>
          <a:prstGeom prst="rect">
            <a:avLst/>
          </a:prstGeom>
        </p:spPr>
      </p:pic>
      <p:pic>
        <p:nvPicPr>
          <p:cNvPr id="68" name="Picture 67" descr="productiv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676400"/>
            <a:ext cx="2362200" cy="1437005"/>
          </a:xfrm>
          <a:prstGeom prst="rect">
            <a:avLst/>
          </a:prstGeom>
        </p:spPr>
      </p:pic>
      <p:pic>
        <p:nvPicPr>
          <p:cNvPr id="69" name="Picture 68" descr="legal expens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1524000"/>
            <a:ext cx="2514600" cy="1676400"/>
          </a:xfrm>
          <a:prstGeom prst="rect">
            <a:avLst/>
          </a:prstGeom>
        </p:spPr>
      </p:pic>
      <p:pic>
        <p:nvPicPr>
          <p:cNvPr id="64" name="Picture 63" descr="low mor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657600"/>
            <a:ext cx="2325264" cy="1647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What type of information can you expect to receive?</a:t>
            </a:r>
            <a:endParaRPr lang="en-US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772400" cy="378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Information on critical thinking skills of the individual.  How well do they…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Avoid miscalculations and costly errors of judgment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Find cost savings other miss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Process new information faster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Make better decisions under pressure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Franklin Gothic Demi" pitchFamily="34" charset="0"/>
            </a:endParaRPr>
          </a:p>
        </p:txBody>
      </p:sp>
    </p:spTree>
  </p:cSld>
  <p:clrMapOvr>
    <a:masterClrMapping/>
  </p:clrMapOvr>
  <p:transition spd="slow" advTm="2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7010400" cy="1561306"/>
          </a:xfrm>
        </p:spPr>
        <p:txBody>
          <a:bodyPr>
            <a:normAutofit/>
          </a:bodyPr>
          <a:lstStyle/>
          <a:p>
            <a:r>
              <a:rPr lang="en-US" sz="3600" dirty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l</a:t>
            </a:r>
            <a:r>
              <a:rPr lang="en-US" sz="3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6 PF Personality Profile</a:t>
            </a:r>
            <a:br>
              <a:rPr lang="en-US" sz="3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sz="3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Assesses…</a:t>
            </a:r>
            <a:endParaRPr lang="en-US" sz="3600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  <p:pic>
        <p:nvPicPr>
          <p:cNvPr id="3" name="Picture 2" descr="H:\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438400" cy="34424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434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Interpersonal skills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Sensitivity to others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Emotional intelligence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Stress coping skills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Thinking style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Openness to change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Emotional stability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Emotional flexibility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Levels of assertiveness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Group Oriented vs. Self-reliant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Ability to make tough decisions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An eye for detail</a:t>
            </a:r>
          </a:p>
          <a:p>
            <a:endParaRPr lang="en-US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862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Creative problem solving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Self-confidence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Rule-consciousness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Leadership potential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Decision Making style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And MORE…</a:t>
            </a:r>
            <a:endParaRPr lang="en-US" sz="2000" dirty="0">
              <a:latin typeface="Franklin Gothic Demi" pitchFamily="34" charset="0"/>
              <a:cs typeface="Andal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This assessment is one of the most reliable and valued personality profiles available!</a:t>
            </a:r>
            <a:endParaRPr lang="en-US" sz="28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533400"/>
            <a:ext cx="10439400" cy="1561306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      But wait…There’s more!!</a:t>
            </a:r>
            <a:r>
              <a:rPr lang="en-US" sz="4400" dirty="0" smtClean="0">
                <a:ln w="6350">
                  <a:noFill/>
                </a:ln>
                <a:latin typeface="Franklin Gothic Demi" pitchFamily="34" charset="0"/>
                <a:cs typeface="Andalus" pitchFamily="2" charset="-78"/>
              </a:rPr>
              <a:t/>
            </a:r>
            <a:br>
              <a:rPr lang="en-US" sz="4400" dirty="0" smtClean="0">
                <a:ln w="6350">
                  <a:noFill/>
                </a:ln>
                <a:latin typeface="Franklin Gothic Demi" pitchFamily="34" charset="0"/>
                <a:cs typeface="Andalus" pitchFamily="2" charset="-78"/>
              </a:rPr>
            </a:br>
            <a:r>
              <a:rPr lang="en-US" sz="3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/>
            </a:r>
            <a:br>
              <a:rPr lang="en-US" sz="3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sz="28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Also Included…</a:t>
            </a:r>
            <a:endParaRPr lang="en-US" sz="2800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7848600" cy="322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Summary of candidates strengths and vulnerabilities, so you can accurately assess how your candidate will…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fit with your organizations culture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mesh with your existing employees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Franklin Gothic Demi" pitchFamily="34" charset="0"/>
                <a:cs typeface="Andalus" pitchFamily="2" charset="-78"/>
              </a:rPr>
              <a:t>measure up to the critical factors necessary for success in the position for which they are being considered</a:t>
            </a:r>
          </a:p>
          <a:p>
            <a:pPr>
              <a:lnSpc>
                <a:spcPct val="150000"/>
              </a:lnSpc>
            </a:pPr>
            <a:endParaRPr lang="en-US" dirty="0"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029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You give me the critical factors and I’ll tell you how your candidate measures up!!</a:t>
            </a:r>
            <a:endParaRPr lang="en-US" sz="28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23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667000"/>
            <a:ext cx="7543800" cy="1905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The 16 PF Personality Profile allows you to </a:t>
            </a:r>
            <a:r>
              <a:rPr lang="en-US" sz="4800" b="1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ENHANCE</a:t>
            </a:r>
            <a:r>
              <a:rPr lang="en-US" sz="44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 your ability to make good hiring decisions and further coach your employee!</a:t>
            </a:r>
            <a:endParaRPr lang="en-US" sz="4400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  <p:pic>
        <p:nvPicPr>
          <p:cNvPr id="3" name="Picture 2" descr="man shaking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380999"/>
            <a:ext cx="1817371" cy="2743201"/>
          </a:xfrm>
          <a:prstGeom prst="rect">
            <a:avLst/>
          </a:prstGeom>
        </p:spPr>
      </p:pic>
    </p:spTree>
  </p:cSld>
  <p:clrMapOvr>
    <a:masterClrMapping/>
  </p:clrMapOvr>
  <p:transition spd="slow" advTm="986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We can do Selection Assessments in </a:t>
            </a:r>
            <a:r>
              <a:rPr lang="en-US" sz="4800" b="1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all</a:t>
            </a:r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 Areas</a:t>
            </a:r>
            <a:endParaRPr lang="en-US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610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Sales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IT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Middle Management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VP Positions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Leadership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Executive Profiles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ranklin Gothic Demi" pitchFamily="34" charset="0"/>
                <a:cs typeface="Andalus" pitchFamily="2" charset="-78"/>
              </a:rPr>
              <a:t>YOU NAME IT! WE CAN DO IT!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Franklin Gothic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Franklin Gothic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Franklin Gothic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Franklin Gothic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Franklin Gothic Demi" pitchFamily="34" charset="0"/>
            </a:endParaRPr>
          </a:p>
        </p:txBody>
      </p:sp>
      <p:pic>
        <p:nvPicPr>
          <p:cNvPr id="4" name="Picture 3" descr="woman wor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676400"/>
            <a:ext cx="1955321" cy="1295400"/>
          </a:xfrm>
          <a:prstGeom prst="rect">
            <a:avLst/>
          </a:prstGeom>
        </p:spPr>
      </p:pic>
      <p:pic>
        <p:nvPicPr>
          <p:cNvPr id="5" name="Picture 4" descr="tech 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992923" cy="1295400"/>
          </a:xfrm>
          <a:prstGeom prst="rect">
            <a:avLst/>
          </a:prstGeom>
        </p:spPr>
      </p:pic>
      <p:pic>
        <p:nvPicPr>
          <p:cNvPr id="6" name="Picture 5" descr="another man work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2057400"/>
            <a:ext cx="1757363" cy="2286001"/>
          </a:xfrm>
          <a:prstGeom prst="rect">
            <a:avLst/>
          </a:prstGeom>
        </p:spPr>
      </p:pic>
    </p:spTree>
  </p:cSld>
  <p:clrMapOvr>
    <a:masterClrMapping/>
  </p:clrMapOvr>
  <p:transition spd="slow" advTm="8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8839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Franklin Gothic Demi" pitchFamily="34" charset="0"/>
              </a:rPr>
              <a:t>	</a:t>
            </a:r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	</a:t>
            </a:r>
            <a:r>
              <a:rPr lang="en-US" sz="6600" dirty="0" smtClean="0">
                <a:latin typeface="Franklin Gothic Demi" pitchFamily="34" charset="0"/>
                <a:cs typeface="Andalus" pitchFamily="2" charset="-78"/>
              </a:rPr>
              <a:t>The </a:t>
            </a:r>
          </a:p>
          <a:p>
            <a:pPr algn="ctr"/>
            <a:r>
              <a:rPr lang="en-US" sz="6600" dirty="0" smtClean="0">
                <a:latin typeface="Franklin Gothic Demi" pitchFamily="34" charset="0"/>
                <a:cs typeface="Andalus" pitchFamily="2" charset="-78"/>
              </a:rPr>
              <a:t>Bottom </a:t>
            </a:r>
          </a:p>
          <a:p>
            <a:pPr algn="ctr"/>
            <a:r>
              <a:rPr lang="en-US" sz="6600" dirty="0" smtClean="0">
                <a:latin typeface="Franklin Gothic Demi" pitchFamily="34" charset="0"/>
                <a:cs typeface="Andalus" pitchFamily="2" charset="-78"/>
              </a:rPr>
              <a:t>				Line</a:t>
            </a:r>
          </a:p>
          <a:p>
            <a:pPr algn="ctr"/>
            <a:endParaRPr lang="en-US" sz="4000" dirty="0" smtClean="0">
              <a:latin typeface="Franklin Gothic Demi" pitchFamily="34" charset="0"/>
              <a:cs typeface="Andalus" pitchFamily="2" charset="-78"/>
            </a:endParaRPr>
          </a:p>
          <a:p>
            <a:pPr algn="ctr"/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You can dramatically ENHANCE your hiring success saving yourself and your organization tens, hundreds, thousands of dollars!!</a:t>
            </a:r>
            <a:endParaRPr lang="en-US" sz="24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08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Are you excited??</a:t>
            </a:r>
            <a:b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/>
            </a:r>
            <a:b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If so…</a:t>
            </a:r>
            <a:b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/>
            </a:r>
            <a:b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Please, request a sample report!!</a:t>
            </a:r>
            <a:endParaRPr lang="en-US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  <p:pic>
        <p:nvPicPr>
          <p:cNvPr id="4" name="Picture 3" descr="excited male yel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762000"/>
            <a:ext cx="1828800" cy="27326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3657600" cy="2133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latin typeface="Franklin Gothic Demi" pitchFamily="34" charset="0"/>
                <a:cs typeface="Andalus" pitchFamily="2" charset="-78"/>
              </a:rPr>
              <a:t>l</a:t>
            </a:r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6 PT Personality Profile</a:t>
            </a:r>
            <a:endParaRPr lang="en-US" sz="3600" dirty="0">
              <a:latin typeface="Franklin Gothic Demi" pitchFamily="34" charset="0"/>
              <a:cs typeface="Andalus" pitchFamily="2" charset="-78"/>
            </a:endParaRPr>
          </a:p>
        </p:txBody>
      </p:sp>
      <p:pic>
        <p:nvPicPr>
          <p:cNvPr id="1026" name="Picture 2" descr="H:\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495800" cy="63470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667000"/>
            <a:ext cx="4495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Don’t let hiring be a huge stressor at your organization!</a:t>
            </a:r>
            <a: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  <a:t/>
            </a:r>
            <a:b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</a:br>
            <a: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  <a:t/>
            </a:r>
            <a:b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</a:br>
            <a: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  <a:t/>
            </a:r>
            <a:b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</a:br>
            <a: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  <a:t/>
            </a:r>
            <a:b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</a:br>
            <a: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  <a:t/>
            </a:r>
            <a:b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</a:br>
            <a: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  <a:t/>
            </a:r>
            <a:br>
              <a:rPr lang="en-US" sz="2800" dirty="0" smtClean="0">
                <a:ln w="6350">
                  <a:noFill/>
                </a:ln>
                <a:latin typeface="Franklin Gothic Demi" pitchFamily="34" charset="0"/>
              </a:rPr>
            </a:br>
            <a:endParaRPr lang="en-US" sz="2800" dirty="0">
              <a:ln w="6350">
                <a:noFill/>
              </a:ln>
              <a:latin typeface="Franklin Gothic Demi" pitchFamily="34" charset="0"/>
            </a:endParaRPr>
          </a:p>
        </p:txBody>
      </p:sp>
      <p:pic>
        <p:nvPicPr>
          <p:cNvPr id="5" name="Picture 4" descr="now hi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838200"/>
            <a:ext cx="3543300" cy="2362200"/>
          </a:xfrm>
          <a:prstGeom prst="rect">
            <a:avLst/>
          </a:prstGeom>
        </p:spPr>
      </p:pic>
      <p:pic>
        <p:nvPicPr>
          <p:cNvPr id="6" name="Picture 5" descr="satisfied 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276600"/>
            <a:ext cx="2133600" cy="3188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396240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900" dirty="0" smtClean="0">
                <a:latin typeface="Franklin Gothic Demi" pitchFamily="34" charset="0"/>
                <a:cs typeface="Andalus" pitchFamily="2" charset="-78"/>
              </a:rPr>
              <a:t>Review a sample of our 16 PF selection assessments and we know you will be satisfied!</a:t>
            </a:r>
            <a:endParaRPr lang="en-US" sz="29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666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3276600" cy="43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Dr. Victor Rebman, Ph.D.</a:t>
            </a:r>
          </a:p>
          <a:p>
            <a:pPr algn="ctr"/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Licensed Psychologist of </a:t>
            </a:r>
          </a:p>
          <a:p>
            <a:pPr algn="ctr"/>
            <a:r>
              <a:rPr lang="en-US" sz="4400" dirty="0" err="1" smtClean="0">
                <a:latin typeface="Brush Script MT" pitchFamily="66" charset="0"/>
              </a:rPr>
              <a:t>Rebman</a:t>
            </a:r>
            <a:r>
              <a:rPr lang="en-US" sz="4400" dirty="0" smtClean="0">
                <a:latin typeface="Brush Script MT" pitchFamily="66" charset="0"/>
              </a:rPr>
              <a:t> Consulting</a:t>
            </a:r>
            <a:endParaRPr lang="en-US" sz="4400" dirty="0"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2954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Call Me!</a:t>
            </a:r>
          </a:p>
          <a:p>
            <a:pPr algn="ctr"/>
            <a:endParaRPr lang="en-US" sz="4000" dirty="0" smtClean="0">
              <a:latin typeface="Franklin Gothic Demi" pitchFamily="34" charset="0"/>
              <a:cs typeface="Andalus" pitchFamily="2" charset="-78"/>
            </a:endParaRPr>
          </a:p>
          <a:p>
            <a:pPr algn="ctr"/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Thank you for your interest!</a:t>
            </a:r>
            <a:endParaRPr lang="en-US" sz="40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31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295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Franklin Gothic Demi" pitchFamily="34" charset="0"/>
                <a:cs typeface="Andalus" pitchFamily="2" charset="-78"/>
              </a:rPr>
              <a:t>Easy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75639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dirty="0" smtClean="0">
                <a:latin typeface="Franklin Gothic Demi" pitchFamily="34" charset="0"/>
                <a:cs typeface="Andalus" pitchFamily="2" charset="-78"/>
              </a:rPr>
              <a:t>Time &amp; Cost Efficient</a:t>
            </a:r>
            <a:endParaRPr lang="en-US" sz="62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4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3276600" cy="43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49530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Dr. Victor Rebman, Ph.D.</a:t>
            </a:r>
          </a:p>
          <a:p>
            <a:pPr algn="ctr"/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Licensed Psychologist of </a:t>
            </a:r>
          </a:p>
          <a:p>
            <a:pPr algn="ctr"/>
            <a:r>
              <a:rPr lang="en-US" sz="4400" dirty="0" err="1" smtClean="0">
                <a:latin typeface="Brush Script MT" pitchFamily="66" charset="0"/>
              </a:rPr>
              <a:t>Rebman</a:t>
            </a:r>
            <a:r>
              <a:rPr lang="en-US" sz="4400" dirty="0" smtClean="0">
                <a:latin typeface="Brush Script MT" pitchFamily="66" charset="0"/>
              </a:rPr>
              <a:t> Consulting</a:t>
            </a:r>
            <a:endParaRPr lang="en-US" sz="4400" dirty="0">
              <a:latin typeface="Brush Script MT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5908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I have over 30 years of experience in the area of assessment and human factors consultation.</a:t>
            </a:r>
            <a:endParaRPr lang="en-US" sz="4400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ndalus" pitchFamily="2" charset="-78"/>
              </a:rPr>
              <a:t>Free Tele-consult!</a:t>
            </a:r>
            <a:endParaRPr lang="en-US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670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Direct</a:t>
            </a:r>
            <a:b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&amp;</a:t>
            </a:r>
            <a:b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</a:br>
            <a: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Personal</a:t>
            </a:r>
            <a: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</a:rPr>
              <a:t/>
            </a:r>
            <a:b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</a:rPr>
              <a:t/>
            </a:r>
            <a:br>
              <a:rPr lang="en-US" sz="6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3600" dirty="0" smtClean="0">
                <a:ln w="6350">
                  <a:noFill/>
                </a:ln>
                <a:solidFill>
                  <a:schemeClr val="tx1"/>
                </a:solidFill>
                <a:latin typeface="Franklin Gothic Demi" pitchFamily="34" charset="0"/>
                <a:cs typeface="Andalus" pitchFamily="2" charset="-78"/>
              </a:rPr>
              <a:t>Your hiring needs are my top priority!</a:t>
            </a:r>
            <a:endParaRPr lang="en-US" sz="3600" dirty="0">
              <a:ln w="6350">
                <a:noFill/>
              </a:ln>
              <a:solidFill>
                <a:schemeClr val="tx1"/>
              </a:solidFill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19200"/>
            <a:ext cx="7391400" cy="434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High Quality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Reliable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Cost Efficient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Free Tele-consult (optional)</a:t>
            </a:r>
            <a:endParaRPr lang="en-US" sz="3600" dirty="0">
              <a:latin typeface="Franklin Gothic Demi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 advTm="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itchFamily="34" charset="0"/>
                <a:cs typeface="Andalus" pitchFamily="2" charset="-78"/>
              </a:rPr>
              <a:t>Every new hire should move your organization forward!</a:t>
            </a:r>
          </a:p>
          <a:p>
            <a:pPr algn="ctr"/>
            <a:endParaRPr lang="en-US" sz="2400" dirty="0" smtClean="0">
              <a:latin typeface="Franklin Gothic Demi" pitchFamily="34" charset="0"/>
              <a:cs typeface="Andalus" pitchFamily="2" charset="-78"/>
            </a:endParaRPr>
          </a:p>
          <a:p>
            <a:pPr algn="ctr"/>
            <a:endParaRPr lang="en-US" sz="2400" dirty="0" smtClean="0">
              <a:latin typeface="Franklin Gothic Demi" pitchFamily="34" charset="0"/>
              <a:cs typeface="Andalus" pitchFamily="2" charset="-78"/>
            </a:endParaRPr>
          </a:p>
          <a:p>
            <a:pPr algn="ctr"/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                 LOOK FOR</a:t>
            </a:r>
          </a:p>
          <a:p>
            <a:pPr algn="ctr"/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 </a:t>
            </a:r>
          </a:p>
          <a:p>
            <a:pPr algn="ctr"/>
            <a:r>
              <a:rPr lang="en-US" sz="3600" dirty="0" smtClean="0">
                <a:latin typeface="Franklin Gothic Demi" pitchFamily="34" charset="0"/>
                <a:cs typeface="Andalus" pitchFamily="2" charset="-78"/>
              </a:rPr>
              <a:t>              </a:t>
            </a:r>
          </a:p>
          <a:p>
            <a:pPr algn="ctr"/>
            <a:endParaRPr lang="en-US" sz="2400" dirty="0" smtClean="0">
              <a:latin typeface="Franklin Gothic Demi" pitchFamily="34" charset="0"/>
              <a:cs typeface="Andalus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Core Motivations</a:t>
            </a:r>
          </a:p>
          <a:p>
            <a:pPr algn="ctr"/>
            <a:endParaRPr lang="en-US" sz="4000" dirty="0" smtClean="0">
              <a:latin typeface="Franklin Gothic Demi" pitchFamily="34" charset="0"/>
              <a:cs typeface="Andalus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4000" dirty="0" smtClean="0">
                <a:latin typeface="Franklin Gothic Demi" pitchFamily="34" charset="0"/>
                <a:cs typeface="Andalus" pitchFamily="2" charset="-78"/>
              </a:rPr>
              <a:t>Character Strengths</a:t>
            </a:r>
          </a:p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4" name="Picture 3" descr="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9050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380</Words>
  <Application>Microsoft Office PowerPoint</Application>
  <PresentationFormat>On-screen Show (4:3)</PresentationFormat>
  <Paragraphs>112</Paragraphs>
  <Slides>21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Hello!</vt:lpstr>
      <vt:lpstr>PowerPoint Presentation</vt:lpstr>
      <vt:lpstr>PowerPoint Presentation</vt:lpstr>
      <vt:lpstr>PowerPoint Presentation</vt:lpstr>
      <vt:lpstr>I have over 30 years of experience in the area of assessment and human factors consultation.</vt:lpstr>
      <vt:lpstr>Free Tele-consult!</vt:lpstr>
      <vt:lpstr>Direct &amp; Personal  Your hiring needs are my top priority!</vt:lpstr>
      <vt:lpstr>PowerPoint Presentation</vt:lpstr>
      <vt:lpstr>PowerPoint Presentation</vt:lpstr>
      <vt:lpstr>Most organizations do the opposite!  Do NOT hire based only on:  </vt:lpstr>
      <vt:lpstr>PowerPoint Presentation</vt:lpstr>
      <vt:lpstr>PowerPoint Presentation</vt:lpstr>
      <vt:lpstr>What type of information can you expect to receive?</vt:lpstr>
      <vt:lpstr>l6 PF Personality Profile Assesses…</vt:lpstr>
      <vt:lpstr>      But wait…There’s more!!  Also Included…</vt:lpstr>
      <vt:lpstr>The 16 PF Personality Profile allows you to ENHANCE your ability to make good hiring decisions and further coach your employee!</vt:lpstr>
      <vt:lpstr>We can do Selection Assessments in all Areas</vt:lpstr>
      <vt:lpstr>PowerPoint Presentation</vt:lpstr>
      <vt:lpstr>Are you excited??  If so…  Please, request a sample report!!</vt:lpstr>
      <vt:lpstr>Don’t let hiring be a huge stressor at your organization!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Paul Kendall</cp:lastModifiedBy>
  <cp:revision>43</cp:revision>
  <dcterms:created xsi:type="dcterms:W3CDTF">2010-10-05T19:12:11Z</dcterms:created>
  <dcterms:modified xsi:type="dcterms:W3CDTF">2011-01-08T00:07:13Z</dcterms:modified>
</cp:coreProperties>
</file>